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3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84" r:id="rId12"/>
    <p:sldId id="285" r:id="rId13"/>
    <p:sldId id="287" r:id="rId14"/>
    <p:sldId id="289" r:id="rId15"/>
    <p:sldId id="290" r:id="rId16"/>
    <p:sldId id="269" r:id="rId17"/>
    <p:sldId id="272" r:id="rId18"/>
    <p:sldId id="275" r:id="rId19"/>
    <p:sldId id="274" r:id="rId20"/>
    <p:sldId id="278" r:id="rId21"/>
    <p:sldId id="277" r:id="rId22"/>
    <p:sldId id="279" r:id="rId23"/>
    <p:sldId id="295" r:id="rId24"/>
    <p:sldId id="281" r:id="rId25"/>
    <p:sldId id="291" r:id="rId26"/>
    <p:sldId id="292" r:id="rId27"/>
    <p:sldId id="293" r:id="rId28"/>
    <p:sldId id="29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-18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335714980071945E-2"/>
          <c:y val="0.13608971173648571"/>
          <c:w val="0.91457786526684159"/>
          <c:h val="0.72162565182260663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1970</c:v>
                </c:pt>
                <c:pt idx="1">
                  <c:v>1980</c:v>
                </c:pt>
                <c:pt idx="2">
                  <c:v>1990</c:v>
                </c:pt>
                <c:pt idx="3">
                  <c:v>2000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0%</c:formatCode>
                <c:ptCount val="5"/>
                <c:pt idx="0">
                  <c:v>0.91</c:v>
                </c:pt>
                <c:pt idx="1">
                  <c:v>0.78</c:v>
                </c:pt>
                <c:pt idx="2">
                  <c:v>0.64000000000000079</c:v>
                </c:pt>
                <c:pt idx="3">
                  <c:v>0.45</c:v>
                </c:pt>
                <c:pt idx="4">
                  <c:v>0.53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445-434A-B944-2329867DB2C2}"/>
            </c:ext>
          </c:extLst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Лист1!$A$2:$A$6</c:f>
              <c:numCache>
                <c:formatCode>General</c:formatCode>
                <c:ptCount val="5"/>
                <c:pt idx="0">
                  <c:v>1970</c:v>
                </c:pt>
                <c:pt idx="1">
                  <c:v>1980</c:v>
                </c:pt>
                <c:pt idx="2">
                  <c:v>1990</c:v>
                </c:pt>
                <c:pt idx="3">
                  <c:v>2000</c:v>
                </c:pt>
                <c:pt idx="4">
                  <c:v>2020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445-434A-B944-2329867DB2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994176"/>
        <c:axId val="49004544"/>
      </c:lineChart>
      <c:catAx>
        <c:axId val="4899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9004544"/>
        <c:crosses val="autoZero"/>
        <c:auto val="1"/>
        <c:lblAlgn val="ctr"/>
        <c:lblOffset val="100"/>
        <c:noMultiLvlLbl val="0"/>
      </c:catAx>
      <c:valAx>
        <c:axId val="49004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994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7669740935160891"/>
          <c:y val="0.9285473610809446"/>
          <c:w val="0.26781471760474457"/>
          <c:h val="5.74224756145819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492896"/>
            <a:ext cx="5500128" cy="412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230425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Организация работы с родителями по проблеме семейного чтения, как источника формирования  интереса ребенка к книге»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953299"/>
            <a:ext cx="5256584" cy="1368152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высшей квалификационной категории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Иванова Надежда Александровна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МДОБУ «Детский сад №18 комбинированного вида»г.Бузулук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Есть одно увлекательное дело: дождливыми осенними вечерами рассматривать ст...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https://img.1ku.ru/c81771d06501e988ca92146fab985ec5/wp-content/uploads/2018/10/b88550676015c9525cee2a13218802d6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Познавательные: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индивидуальные консультации и беседы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5362" name="Picture 2" descr="F:\Надина\фото с родителями - копия\20220329_0815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76872"/>
            <a:ext cx="3024336" cy="22682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363" name="Picture 3" descr="F:\Надина\фото с родителями - копия\20220329_0816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5648" y="2276872"/>
            <a:ext cx="3168352" cy="2376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364" name="Picture 4" descr="F:\Надина\фото с родителями - копия\20220401_1614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4365104"/>
            <a:ext cx="3035829" cy="22768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родительские собрания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7" name="Picture 3" descr="F:\Надина\фото с родителями - копия\IMG_20161124_181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268760"/>
            <a:ext cx="7668344" cy="43134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круглый стол и семинары – практикумы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F:\Надина\фото с родителями - копия\20220407_1827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356992"/>
            <a:ext cx="4320480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7891" name="Picture 3" descr="F:\Надина\фото с родителями - копия\20220407_180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24744"/>
            <a:ext cx="4427984" cy="33209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выставки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37444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8915" name="Picture 3" descr="F:\Надина\фото с родителями - копия\2022-04-01-15-38-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60"/>
            <a:ext cx="3359174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6" name="Picture 4" descr="F:\Надина\фото с родителями - копия\DSC_05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340768"/>
            <a:ext cx="3631809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8917" name="Picture 5" descr="F:\Надина\фото с родителями - копия\20220408_0741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005064"/>
            <a:ext cx="3528392" cy="26462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8918" name="Picture 6" descr="F:\Надина\фото с родителями - копия\20220401_1445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4005064"/>
            <a:ext cx="3563888" cy="2672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день открытых дверей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посещение на дому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над проектом «Мама, папа, я – читающая семья»</a:t>
            </a:r>
          </a:p>
          <a:p>
            <a:endParaRPr lang="ru-RU" dirty="0" smtClean="0"/>
          </a:p>
        </p:txBody>
      </p:sp>
      <p:pic>
        <p:nvPicPr>
          <p:cNvPr id="3074" name="Picture 2" descr="F:\Надина\фото с родителями - копия\IMG-2fef9c7f0b938cc9f6e989d1ce505e5e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96952"/>
            <a:ext cx="1995686" cy="2660915"/>
          </a:xfrm>
          <a:prstGeom prst="rect">
            <a:avLst/>
          </a:prstGeom>
          <a:noFill/>
        </p:spPr>
      </p:pic>
      <p:pic>
        <p:nvPicPr>
          <p:cNvPr id="3075" name="Picture 3" descr="F:\Надина\фото с родителями - копия\IMG-3d031979fa2e414ad6059a1a6ff47b5c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005064"/>
            <a:ext cx="1872208" cy="2496277"/>
          </a:xfrm>
          <a:prstGeom prst="rect">
            <a:avLst/>
          </a:prstGeom>
          <a:noFill/>
        </p:spPr>
      </p:pic>
      <p:pic>
        <p:nvPicPr>
          <p:cNvPr id="3076" name="Picture 4" descr="F:\Надина\фото с родителями - копия\IMG-8c5291b38fda9949c140e5c49310b0b5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43733" y="2276872"/>
            <a:ext cx="2208246" cy="1656184"/>
          </a:xfrm>
          <a:prstGeom prst="rect">
            <a:avLst/>
          </a:prstGeom>
          <a:noFill/>
        </p:spPr>
      </p:pic>
      <p:pic>
        <p:nvPicPr>
          <p:cNvPr id="3077" name="Picture 5" descr="F:\Надина\фото с родителями - копия\IMG-0538dc72c9c1a18e232de4d3777703f1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99792" y="3068960"/>
            <a:ext cx="1923678" cy="2564904"/>
          </a:xfrm>
          <a:prstGeom prst="rect">
            <a:avLst/>
          </a:prstGeom>
          <a:noFill/>
        </p:spPr>
      </p:pic>
      <p:pic>
        <p:nvPicPr>
          <p:cNvPr id="3078" name="Picture 6" descr="F:\Надина\фото с родителями - копия\IMG_20170412_21294336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4077072"/>
            <a:ext cx="1944216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«Читающая мама»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дежда\Desktop\фото с родителями - копия\20220420_11355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24744"/>
            <a:ext cx="7212294" cy="5409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Наглядно –информационные: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F:\Надина\фото с родителями - копия\20220328_17492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5925" b="-175"/>
          <a:stretch>
            <a:fillRect/>
          </a:stretch>
        </p:blipFill>
        <p:spPr bwMode="auto">
          <a:xfrm>
            <a:off x="0" y="908720"/>
            <a:ext cx="2981812" cy="3024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3556" name="Picture 4" descr="F:\Надина\фото с родителями - копия\20220329_0808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77072"/>
            <a:ext cx="3419872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7" name="Picture 5" descr="F:\Надина\фото с родителями - копия\20220401_155353.jpg"/>
          <p:cNvPicPr>
            <a:picLocks noChangeAspect="1" noChangeArrowheads="1"/>
          </p:cNvPicPr>
          <p:nvPr/>
        </p:nvPicPr>
        <p:blipFill>
          <a:blip r:embed="rId5" cstate="print"/>
          <a:srcRect t="38450"/>
          <a:stretch>
            <a:fillRect/>
          </a:stretch>
        </p:blipFill>
        <p:spPr bwMode="auto">
          <a:xfrm>
            <a:off x="3131840" y="1340768"/>
            <a:ext cx="3816423" cy="2448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8" name="Picture 6" descr="F:\Надина\фото с родителями - копия\DSC_06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51759" y="908720"/>
            <a:ext cx="2092241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559" name="Picture 7" descr="F:\Надина\фото с родителями - копия\DSC_0605.JPG"/>
          <p:cNvPicPr>
            <a:picLocks noChangeAspect="1" noChangeArrowheads="1"/>
          </p:cNvPicPr>
          <p:nvPr/>
        </p:nvPicPr>
        <p:blipFill>
          <a:blip r:embed="rId7" cstate="print"/>
          <a:srcRect t="22833"/>
          <a:stretch>
            <a:fillRect/>
          </a:stretch>
        </p:blipFill>
        <p:spPr bwMode="auto">
          <a:xfrm>
            <a:off x="4355976" y="4005064"/>
            <a:ext cx="1872208" cy="2564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Надежда\Desktop\фото с родителями - копия\20220415_17443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4077072"/>
            <a:ext cx="1907704" cy="25436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Нетрадиционные: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флешмоб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онлайн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4896544" cy="3672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буккроссинг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Надина\фото с родителями - копия\20220414_18005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4355976" cy="3266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F:\Надина\фото с родителями - копия\DSC_05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077072"/>
            <a:ext cx="4937154" cy="27809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буктрелер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229600" cy="3224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365104"/>
            <a:ext cx="4933497" cy="227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https://superlogoped.com/assets/zhurnal/best-books-about-bullying-feature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говорящие стены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«Акция — альтернатив, как средство возрождения семейного чтения»"/>
          <p:cNvPicPr>
            <a:picLocks noGrp="1"/>
          </p:cNvPicPr>
          <p:nvPr>
            <p:ph idx="1"/>
          </p:nvPr>
        </p:nvPicPr>
        <p:blipFill>
          <a:blip r:embed="rId3" cstate="print"/>
          <a:srcRect r="1212" b="4031"/>
          <a:stretch>
            <a:fillRect/>
          </a:stretch>
        </p:blipFill>
        <p:spPr bwMode="auto">
          <a:xfrm>
            <a:off x="251520" y="3356992"/>
            <a:ext cx="4320480" cy="32849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 descr="https://www.maam.ru/upload/blogs/detsad-7877-1506350631.jpg"/>
          <p:cNvPicPr/>
          <p:nvPr/>
        </p:nvPicPr>
        <p:blipFill>
          <a:blip r:embed="rId4" cstate="print"/>
          <a:srcRect t="18091" r="2443" b="32819"/>
          <a:stretch>
            <a:fillRect/>
          </a:stretch>
        </p:blipFill>
        <p:spPr bwMode="auto">
          <a:xfrm>
            <a:off x="4860032" y="1772816"/>
            <a:ext cx="4283968" cy="31683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книжное дерево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Надина\фото с родителями - копия\20220413_08133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96752"/>
            <a:ext cx="4032448" cy="53765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C:\Users\Надежда\Desktop\20220412_141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96752"/>
            <a:ext cx="4063380" cy="54178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библиотека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F:\Надина\фото с родителями - копия\20220406_1050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84784"/>
            <a:ext cx="4416490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F:\Надина\фото с родителями - копия\20220406_105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91018"/>
            <a:ext cx="4355976" cy="3266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акция «Дарите книгу с любовью»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Надина\фото с родителями - копия\IMG-36bc76831b8fdb88f83e454563aa8442-V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276872"/>
            <a:ext cx="1783929" cy="39587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7" name="Picture 3" descr="F:\Надина\фото с родителями - копия\IMG-163d8d6f705a1858e2a56b4dc7674f62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564904"/>
            <a:ext cx="1752225" cy="38884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 descr="F:\Надина\фото с родителями - копия\IMG-3e927330abf351afc8c2000336685c43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636912"/>
            <a:ext cx="1806353" cy="40085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Надежда\Desktop\фото с родителями - копия\20220414_12362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196752"/>
            <a:ext cx="2284809" cy="46085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pPr algn="l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семейные библиотеки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F:\Надина\фото с родителями - копия\-5305564017349212446_12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620688"/>
            <a:ext cx="2483768" cy="3311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 descr="F:\Надина\фото с родителями - копия\IMG-58b6ded3972b7907dc604e16b8082abc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6266" y="620688"/>
            <a:ext cx="2427734" cy="32369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 descr="F:\Надина\фото с родителями - копия\IMG-09451e9c4b66e381294881994644f73c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620688"/>
            <a:ext cx="2448272" cy="3264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5" name="Picture 5" descr="F:\Надина\фото с родителями - копия\IMG-20220317-WA00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4005064"/>
            <a:ext cx="2139702" cy="2852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6" name="Picture 6" descr="F:\Надина\фото с родителями - копия\IMG-20220317-WA0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38074" y="3933056"/>
            <a:ext cx="2193708" cy="2924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5456"/>
            <a:ext cx="9144000" cy="75334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00811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совместной работы: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196752"/>
            <a:ext cx="7499176" cy="547260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дети приобщились к художественной литературе и театральной деятельности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расширили кругозор о детских книгах, их авторах, персонажах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сформировали запас литературных впечатлений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научились иллюстрировать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инсценировать литературные произведения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изготавливать книги своими руками.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родители воспитанников получили информацию о том, как воспитать у ребёнка любовь к чтению. 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сформировался навык сотрудничества с семьёй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повысился рост читательской активности детей и родителей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повысилась активность взаимодействия родителей, педагога, ребёнка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27" name="Picture 3" descr="F:\Надина\фото с родителями - копия\20220210_1539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0"/>
            <a:ext cx="2976331" cy="22322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 descr="F:\Надина\фото с родителями - копия\20220304_1038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2" y="0"/>
            <a:ext cx="2555776" cy="19168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9" name="Picture 5" descr="F:\Надина\фото с родителями - копия\20220322_104906.jpg"/>
          <p:cNvPicPr>
            <a:picLocks noChangeAspect="1" noChangeArrowheads="1"/>
          </p:cNvPicPr>
          <p:nvPr/>
        </p:nvPicPr>
        <p:blipFill>
          <a:blip r:embed="rId5" cstate="print"/>
          <a:srcRect r="-1494" b="30410"/>
          <a:stretch>
            <a:fillRect/>
          </a:stretch>
        </p:blipFill>
        <p:spPr bwMode="auto">
          <a:xfrm>
            <a:off x="0" y="0"/>
            <a:ext cx="2569290" cy="23488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0" name="Picture 6" descr="F:\Надина\фото с родителями - копия\20220405_0858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4725145"/>
            <a:ext cx="2843807" cy="21328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1" name="Picture 7" descr="F:\Надина\фото с родителями - копия\20220406_1036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671138"/>
            <a:ext cx="2915816" cy="218686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32" name="Picture 8" descr="F:\Надина\фото с родителями - копия\20220406_12383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2348880"/>
            <a:ext cx="2729607" cy="223224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33" name="Picture 9" descr="F:\Надина\фото с родителями - копия\20220118_16582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64288" y="4218384"/>
            <a:ext cx="1979712" cy="26396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34" name="Picture 10" descr="F:\Надина\фото с родителями - копия\SL38929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55701" y="2132856"/>
            <a:ext cx="2688299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6" name="Picture 12" descr="F:\Надина\фото с родителями - копия\20220328_15500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2492896"/>
            <a:ext cx="2784310" cy="208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И когда-нибудь он скажет:</a:t>
            </a:r>
            <a:br>
              <a:rPr lang="ru-RU" dirty="0" smtClean="0"/>
            </a:br>
            <a:r>
              <a:rPr lang="ru-RU" dirty="0" smtClean="0"/>
              <a:t>Вот я уже дорос до лета,</a:t>
            </a:r>
            <a:br>
              <a:rPr lang="ru-RU" dirty="0" smtClean="0"/>
            </a:br>
            <a:r>
              <a:rPr lang="ru-RU" dirty="0" smtClean="0"/>
              <a:t>Я прожил дней - не сосчитать.</a:t>
            </a:r>
            <a:br>
              <a:rPr lang="ru-RU" dirty="0" smtClean="0"/>
            </a:br>
            <a:r>
              <a:rPr lang="ru-RU" dirty="0" smtClean="0"/>
              <a:t>Теперь я знаю: счастье - это</a:t>
            </a:r>
            <a:br>
              <a:rPr lang="ru-RU" dirty="0" smtClean="0"/>
            </a:br>
            <a:r>
              <a:rPr lang="ru-RU" dirty="0" smtClean="0"/>
              <a:t>Приткнуться к маме и читать!</a:t>
            </a:r>
            <a:br>
              <a:rPr lang="ru-RU" dirty="0" smtClean="0"/>
            </a:br>
            <a:r>
              <a:rPr lang="ru-RU" dirty="0" smtClean="0"/>
              <a:t>                            Михаил </a:t>
            </a:r>
            <a:r>
              <a:rPr lang="ru-RU" dirty="0" err="1" smtClean="0"/>
              <a:t>Яснов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AutoShape 2" descr="https://coolsen.ru/wp-content/uploads/2021/06/69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coolsen.ru/wp-content/uploads/2021/06/69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152127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Читательская активность в России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484784"/>
            <a:ext cx="7592888" cy="4154016"/>
          </a:xfrm>
        </p:spPr>
        <p:txBody>
          <a:bodyPr>
            <a:noAutofit/>
          </a:bodyPr>
          <a:lstStyle/>
          <a:p>
            <a:pPr algn="l"/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AutoShape 2" descr="https://kartinkin.net/uploads/posts/2020-07/1593702073_2-p-fon-s-knigami-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6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7282008"/>
              </p:ext>
            </p:extLst>
          </p:nvPr>
        </p:nvGraphicFramePr>
        <p:xfrm>
          <a:off x="611560" y="16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152127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96752"/>
            <a:ext cx="7592888" cy="2232248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Основным фактором отношения ребенка к книге и критериям ее оценки является наличие или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отсутствие интереса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чтению. Теряется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самоценность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детства, исчезает потребность в художественном слове, как средстве общения с детьми.</a:t>
            </a:r>
          </a:p>
        </p:txBody>
      </p:sp>
      <p:sp>
        <p:nvSpPr>
          <p:cNvPr id="33794" name="AutoShape 2" descr="https://kartinkin.net/uploads/posts/2020-07/1593702073_2-p-fon-s-knigami-4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0" name="Picture 2" descr="https://i0.wp.com/opoccuu.com/bohnyakov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3827416" cy="35777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2532" name="AutoShape 4" descr="https://avatars.mds.yandex.net/get-zen_doc/1866022/pub_5d6e2a270ce57b00ad45a38b_5d6e37a72f1e4400ae5a78eb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s://avatars.mds.yandex.net/get-zen_doc/1866022/pub_5d6e2a270ce57b00ad45a38b_5d6e37a72f1e4400ae5a78eb/scale_120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284984"/>
            <a:ext cx="4335120" cy="33843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F:\Надина\фото с родителями - копия\20220414_1237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086184"/>
            <a:ext cx="33376749" cy="23088346"/>
          </a:xfrm>
          <a:prstGeom prst="rect">
            <a:avLst/>
          </a:prstGeom>
          <a:noFill/>
        </p:spPr>
      </p:pic>
      <p:pic>
        <p:nvPicPr>
          <p:cNvPr id="1027" name="Picture 3" descr="F:\Надина\фото с родителями - копия\20220414_1237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1556792"/>
            <a:ext cx="5148064" cy="3714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683568" y="332656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Анкетирование родителей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Возродить традиции домашнего чтения, помочь родителям осознать ценность чтения детям книг как средства образования и воспитания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дошкольников.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24944"/>
            <a:ext cx="2975857" cy="35010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4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познакомить родителей с возрастными особенностями дошкольников в плане восприятия произведений детской художественной и познавательной литературы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вовлекать семьи в атмосферу чтения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расширять их представления о детской литературе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знакомить родителей с разными видами домашнего чтения с учётом интересов и потребностей дошкольников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научить родителей руководить воспитанием детей как будущих читателей, привлечь их к взаимодействию с ДОУ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дать рекомендации по обсуждению, обыгрыванию воспринятых художественных произведений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организации книжного уголка в домашних условиях.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Формы работы: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Информационно-аналитические.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Познавательные.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Наглядно-информационные.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Нетрадиционные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адежда\Desktop\1613646377_1-p-fon-dlya-prezentatsii-literaturnoe-chteni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 fontScale="90000"/>
          </a:bodyPr>
          <a:lstStyle/>
          <a:p>
            <a:pPr algn="l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Информационно-аналитические :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7344816" cy="582210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анкетирование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опросы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почтовый ящик</a:t>
            </a:r>
          </a:p>
        </p:txBody>
      </p:sp>
      <p:pic>
        <p:nvPicPr>
          <p:cNvPr id="17409" name="Picture 1" descr="F:\Надина\фото с родителями - копия\20220414_123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429000"/>
            <a:ext cx="2268252" cy="3024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410" name="Picture 2" descr="F:\Надина\фото с родителями - копия\20220412_0957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340768"/>
            <a:ext cx="3168352" cy="4224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663</TotalTime>
  <Words>381</Words>
  <Application>Microsoft Office PowerPoint</Application>
  <PresentationFormat>Экран (4:3)</PresentationFormat>
  <Paragraphs>59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Тема Office</vt:lpstr>
      <vt:lpstr> «Организация работы с родителями по проблеме семейного чтения, как источника формирования  интереса ребенка к книге»</vt:lpstr>
      <vt:lpstr>Презентация PowerPoint</vt:lpstr>
      <vt:lpstr>Читательская активность в России</vt:lpstr>
      <vt:lpstr>Актуальность</vt:lpstr>
      <vt:lpstr>Презентация PowerPoint</vt:lpstr>
      <vt:lpstr>Цель :  Возродить традиции домашнего чтения, помочь родителям осознать ценность чтения детям книг как средства образования и воспитания дошкольников.</vt:lpstr>
      <vt:lpstr>Задачи:</vt:lpstr>
      <vt:lpstr>Формы работы:</vt:lpstr>
      <vt:lpstr> Информационно-аналитические :</vt:lpstr>
      <vt:lpstr>Познавательные:</vt:lpstr>
      <vt:lpstr>родительские собрания</vt:lpstr>
      <vt:lpstr>круглый стол и семинары – практикумы </vt:lpstr>
      <vt:lpstr>выставки</vt:lpstr>
      <vt:lpstr>Презентация PowerPoint</vt:lpstr>
      <vt:lpstr>акция онлайн «Читающая мама»</vt:lpstr>
      <vt:lpstr>Наглядно –информационные:</vt:lpstr>
      <vt:lpstr>Нетрадиционные:</vt:lpstr>
      <vt:lpstr>буккроссинг</vt:lpstr>
      <vt:lpstr>буктрелер</vt:lpstr>
      <vt:lpstr>говорящие стены</vt:lpstr>
      <vt:lpstr>книжное дерево</vt:lpstr>
      <vt:lpstr>онлайн библиотека</vt:lpstr>
      <vt:lpstr>акция «Дарите книгу с любовью»</vt:lpstr>
      <vt:lpstr>семейные библиотеки</vt:lpstr>
      <vt:lpstr>Результаты совместной работы:</vt:lpstr>
      <vt:lpstr>Презентация PowerPoint</vt:lpstr>
      <vt:lpstr>И когда-нибудь он скажет: Вот я уже дорос до лета, Я прожил дней - не сосчитать. Теперь я знаю: счастье - это Приткнуться к маме и читать!                             Михаил Яснов.  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«Организация работы с родителями по проблеме семейного чтения, как источника формирования  интереса ребенка к книге»</dc:title>
  <dc:creator>Данил</dc:creator>
  <cp:lastModifiedBy>Comp</cp:lastModifiedBy>
  <cp:revision>69</cp:revision>
  <dcterms:created xsi:type="dcterms:W3CDTF">2022-04-15T05:48:15Z</dcterms:created>
  <dcterms:modified xsi:type="dcterms:W3CDTF">2024-10-17T10:18:00Z</dcterms:modified>
</cp:coreProperties>
</file>